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4" r:id="rId18"/>
    <p:sldId id="271"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F6B134FD-9903-4189-8C90-4C182864982B}"/>
    <pc:docChg chg="undo custSel modSld">
      <pc:chgData name="Carli Hansen" userId="bcafb5cc-c472-48e4-901a-b2958ad60e60" providerId="ADAL" clId="{F6B134FD-9903-4189-8C90-4C182864982B}" dt="2022-12-06T19:47:04.893" v="103" actId="20577"/>
      <pc:docMkLst>
        <pc:docMk/>
      </pc:docMkLst>
      <pc:sldChg chg="modSp mod">
        <pc:chgData name="Carli Hansen" userId="bcafb5cc-c472-48e4-901a-b2958ad60e60" providerId="ADAL" clId="{F6B134FD-9903-4189-8C90-4C182864982B}" dt="2022-12-06T19:40:19.549" v="3" actId="20577"/>
        <pc:sldMkLst>
          <pc:docMk/>
          <pc:sldMk cId="0" sldId="256"/>
        </pc:sldMkLst>
        <pc:spChg chg="mod">
          <ac:chgData name="Carli Hansen" userId="bcafb5cc-c472-48e4-901a-b2958ad60e60" providerId="ADAL" clId="{F6B134FD-9903-4189-8C90-4C182864982B}" dt="2022-12-06T19:40:19.549" v="3" actId="20577"/>
          <ac:spMkLst>
            <pc:docMk/>
            <pc:sldMk cId="0" sldId="256"/>
            <ac:spMk id="2" creationId="{00000000-0000-0000-0000-000000000000}"/>
          </ac:spMkLst>
        </pc:spChg>
      </pc:sldChg>
      <pc:sldChg chg="modSp mod">
        <pc:chgData name="Carli Hansen" userId="bcafb5cc-c472-48e4-901a-b2958ad60e60" providerId="ADAL" clId="{F6B134FD-9903-4189-8C90-4C182864982B}" dt="2022-12-06T19:40:33.136" v="11" actId="15"/>
        <pc:sldMkLst>
          <pc:docMk/>
          <pc:sldMk cId="0" sldId="257"/>
        </pc:sldMkLst>
        <pc:spChg chg="mod">
          <ac:chgData name="Carli Hansen" userId="bcafb5cc-c472-48e4-901a-b2958ad60e60" providerId="ADAL" clId="{F6B134FD-9903-4189-8C90-4C182864982B}" dt="2022-12-06T19:40:24.069" v="4" actId="20577"/>
          <ac:spMkLst>
            <pc:docMk/>
            <pc:sldMk cId="0" sldId="257"/>
            <ac:spMk id="2" creationId="{00000000-0000-0000-0000-000000000000}"/>
          </ac:spMkLst>
        </pc:spChg>
        <pc:spChg chg="mod">
          <ac:chgData name="Carli Hansen" userId="bcafb5cc-c472-48e4-901a-b2958ad60e60" providerId="ADAL" clId="{F6B134FD-9903-4189-8C90-4C182864982B}" dt="2022-12-06T19:40:33.136" v="11" actId="15"/>
          <ac:spMkLst>
            <pc:docMk/>
            <pc:sldMk cId="0" sldId="257"/>
            <ac:spMk id="3" creationId="{00000000-0000-0000-0000-000000000000}"/>
          </ac:spMkLst>
        </pc:spChg>
      </pc:sldChg>
      <pc:sldChg chg="modSp mod">
        <pc:chgData name="Carli Hansen" userId="bcafb5cc-c472-48e4-901a-b2958ad60e60" providerId="ADAL" clId="{F6B134FD-9903-4189-8C90-4C182864982B}" dt="2022-12-06T19:41:17.824" v="35" actId="20577"/>
        <pc:sldMkLst>
          <pc:docMk/>
          <pc:sldMk cId="0" sldId="258"/>
        </pc:sldMkLst>
        <pc:spChg chg="mod">
          <ac:chgData name="Carli Hansen" userId="bcafb5cc-c472-48e4-901a-b2958ad60e60" providerId="ADAL" clId="{F6B134FD-9903-4189-8C90-4C182864982B}" dt="2022-12-06T19:41:17.824" v="35" actId="20577"/>
          <ac:spMkLst>
            <pc:docMk/>
            <pc:sldMk cId="0" sldId="258"/>
            <ac:spMk id="3" creationId="{00000000-0000-0000-0000-000000000000}"/>
          </ac:spMkLst>
        </pc:spChg>
      </pc:sldChg>
      <pc:sldChg chg="modSp mod">
        <pc:chgData name="Carli Hansen" userId="bcafb5cc-c472-48e4-901a-b2958ad60e60" providerId="ADAL" clId="{F6B134FD-9903-4189-8C90-4C182864982B}" dt="2022-12-06T19:41:52.202" v="37" actId="20577"/>
        <pc:sldMkLst>
          <pc:docMk/>
          <pc:sldMk cId="0" sldId="261"/>
        </pc:sldMkLst>
        <pc:spChg chg="mod">
          <ac:chgData name="Carli Hansen" userId="bcafb5cc-c472-48e4-901a-b2958ad60e60" providerId="ADAL" clId="{F6B134FD-9903-4189-8C90-4C182864982B}" dt="2022-12-06T19:41:52.202" v="37" actId="20577"/>
          <ac:spMkLst>
            <pc:docMk/>
            <pc:sldMk cId="0" sldId="261"/>
            <ac:spMk id="3" creationId="{00000000-0000-0000-0000-000000000000}"/>
          </ac:spMkLst>
        </pc:spChg>
      </pc:sldChg>
      <pc:sldChg chg="modSp mod">
        <pc:chgData name="Carli Hansen" userId="bcafb5cc-c472-48e4-901a-b2958ad60e60" providerId="ADAL" clId="{F6B134FD-9903-4189-8C90-4C182864982B}" dt="2022-12-06T19:42:34.370" v="71" actId="20577"/>
        <pc:sldMkLst>
          <pc:docMk/>
          <pc:sldMk cId="0" sldId="262"/>
        </pc:sldMkLst>
        <pc:spChg chg="mod">
          <ac:chgData name="Carli Hansen" userId="bcafb5cc-c472-48e4-901a-b2958ad60e60" providerId="ADAL" clId="{F6B134FD-9903-4189-8C90-4C182864982B}" dt="2022-12-06T19:42:34.370" v="71" actId="20577"/>
          <ac:spMkLst>
            <pc:docMk/>
            <pc:sldMk cId="0" sldId="262"/>
            <ac:spMk id="3" creationId="{00000000-0000-0000-0000-000000000000}"/>
          </ac:spMkLst>
        </pc:spChg>
      </pc:sldChg>
      <pc:sldChg chg="modSp mod">
        <pc:chgData name="Carli Hansen" userId="bcafb5cc-c472-48e4-901a-b2958ad60e60" providerId="ADAL" clId="{F6B134FD-9903-4189-8C90-4C182864982B}" dt="2022-12-06T19:42:53.270" v="84" actId="20577"/>
        <pc:sldMkLst>
          <pc:docMk/>
          <pc:sldMk cId="0" sldId="263"/>
        </pc:sldMkLst>
        <pc:spChg chg="mod">
          <ac:chgData name="Carli Hansen" userId="bcafb5cc-c472-48e4-901a-b2958ad60e60" providerId="ADAL" clId="{F6B134FD-9903-4189-8C90-4C182864982B}" dt="2022-12-06T19:42:53.270" v="84" actId="20577"/>
          <ac:spMkLst>
            <pc:docMk/>
            <pc:sldMk cId="0" sldId="263"/>
            <ac:spMk id="3" creationId="{00000000-0000-0000-0000-000000000000}"/>
          </ac:spMkLst>
        </pc:spChg>
      </pc:sldChg>
      <pc:sldChg chg="modSp mod">
        <pc:chgData name="Carli Hansen" userId="bcafb5cc-c472-48e4-901a-b2958ad60e60" providerId="ADAL" clId="{F6B134FD-9903-4189-8C90-4C182864982B}" dt="2022-12-06T19:44:03.469" v="93" actId="20577"/>
        <pc:sldMkLst>
          <pc:docMk/>
          <pc:sldMk cId="0" sldId="267"/>
        </pc:sldMkLst>
        <pc:spChg chg="mod">
          <ac:chgData name="Carli Hansen" userId="bcafb5cc-c472-48e4-901a-b2958ad60e60" providerId="ADAL" clId="{F6B134FD-9903-4189-8C90-4C182864982B}" dt="2022-12-06T19:44:03.469" v="93" actId="20577"/>
          <ac:spMkLst>
            <pc:docMk/>
            <pc:sldMk cId="0" sldId="267"/>
            <ac:spMk id="2" creationId="{00000000-0000-0000-0000-000000000000}"/>
          </ac:spMkLst>
        </pc:spChg>
      </pc:sldChg>
      <pc:sldChg chg="modSp mod">
        <pc:chgData name="Carli Hansen" userId="bcafb5cc-c472-48e4-901a-b2958ad60e60" providerId="ADAL" clId="{F6B134FD-9903-4189-8C90-4C182864982B}" dt="2022-12-06T19:46:26.014" v="99" actId="15"/>
        <pc:sldMkLst>
          <pc:docMk/>
          <pc:sldMk cId="0" sldId="269"/>
        </pc:sldMkLst>
        <pc:spChg chg="mod">
          <ac:chgData name="Carli Hansen" userId="bcafb5cc-c472-48e4-901a-b2958ad60e60" providerId="ADAL" clId="{F6B134FD-9903-4189-8C90-4C182864982B}" dt="2022-12-06T19:46:26.014" v="99" actId="15"/>
          <ac:spMkLst>
            <pc:docMk/>
            <pc:sldMk cId="0" sldId="269"/>
            <ac:spMk id="3" creationId="{00000000-0000-0000-0000-000000000000}"/>
          </ac:spMkLst>
        </pc:spChg>
      </pc:sldChg>
      <pc:sldChg chg="modSp mod">
        <pc:chgData name="Carli Hansen" userId="bcafb5cc-c472-48e4-901a-b2958ad60e60" providerId="ADAL" clId="{F6B134FD-9903-4189-8C90-4C182864982B}" dt="2022-12-06T19:46:41.515" v="101" actId="20577"/>
        <pc:sldMkLst>
          <pc:docMk/>
          <pc:sldMk cId="0" sldId="270"/>
        </pc:sldMkLst>
        <pc:spChg chg="mod">
          <ac:chgData name="Carli Hansen" userId="bcafb5cc-c472-48e4-901a-b2958ad60e60" providerId="ADAL" clId="{F6B134FD-9903-4189-8C90-4C182864982B}" dt="2022-12-06T19:46:41.515" v="101" actId="20577"/>
          <ac:spMkLst>
            <pc:docMk/>
            <pc:sldMk cId="0" sldId="270"/>
            <ac:spMk id="3" creationId="{00000000-0000-0000-0000-000000000000}"/>
          </ac:spMkLst>
        </pc:spChg>
      </pc:sldChg>
      <pc:sldChg chg="modSp mod">
        <pc:chgData name="Carli Hansen" userId="bcafb5cc-c472-48e4-901a-b2958ad60e60" providerId="ADAL" clId="{F6B134FD-9903-4189-8C90-4C182864982B}" dt="2022-12-06T19:47:04.893" v="103" actId="20577"/>
        <pc:sldMkLst>
          <pc:docMk/>
          <pc:sldMk cId="0" sldId="273"/>
        </pc:sldMkLst>
        <pc:spChg chg="mod">
          <ac:chgData name="Carli Hansen" userId="bcafb5cc-c472-48e4-901a-b2958ad60e60" providerId="ADAL" clId="{F6B134FD-9903-4189-8C90-4C182864982B}" dt="2022-12-06T19:47:04.893" v="103" actId="20577"/>
          <ac:spMkLst>
            <pc:docMk/>
            <pc:sldMk cId="0" sldId="273"/>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174379C-A730-4A69-BB43-6FFB1969608D}"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C36A9-2909-4807-8B0E-523C1F82184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74379C-A730-4A69-BB43-6FFB1969608D}"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C36A9-2909-4807-8B0E-523C1F82184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74379C-A730-4A69-BB43-6FFB1969608D}"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C36A9-2909-4807-8B0E-523C1F82184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74379C-A730-4A69-BB43-6FFB1969608D}"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C36A9-2909-4807-8B0E-523C1F82184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4379C-A730-4A69-BB43-6FFB1969608D}"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C36A9-2909-4807-8B0E-523C1F82184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174379C-A730-4A69-BB43-6FFB1969608D}"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C36A9-2909-4807-8B0E-523C1F82184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174379C-A730-4A69-BB43-6FFB1969608D}" type="datetimeFigureOut">
              <a:rPr lang="en-US" smtClean="0"/>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1C36A9-2909-4807-8B0E-523C1F82184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174379C-A730-4A69-BB43-6FFB1969608D}" type="datetimeFigureOut">
              <a:rPr lang="en-US" smtClean="0"/>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1C36A9-2909-4807-8B0E-523C1F82184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74379C-A730-4A69-BB43-6FFB1969608D}" type="datetimeFigureOut">
              <a:rPr lang="en-US" smtClean="0"/>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1C36A9-2909-4807-8B0E-523C1F82184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74379C-A730-4A69-BB43-6FFB1969608D}"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C36A9-2909-4807-8B0E-523C1F82184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74379C-A730-4A69-BB43-6FFB1969608D}"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C36A9-2909-4807-8B0E-523C1F82184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74379C-A730-4A69-BB43-6FFB1969608D}" type="datetimeFigureOut">
              <a:rPr lang="en-US" smtClean="0"/>
              <a:t>12/6/2022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1C36A9-2909-4807-8B0E-523C1F82184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Operational Variables, Validity, and Reliability</a:t>
            </a:r>
          </a:p>
        </p:txBody>
      </p:sp>
      <p:sp>
        <p:nvSpPr>
          <p:cNvPr id="3" name="Subtitle 2"/>
          <p:cNvSpPr>
            <a:spLocks noGrp="1"/>
          </p:cNvSpPr>
          <p:nvPr>
            <p:ph type="subTitle" idx="1"/>
          </p:nvPr>
        </p:nvSpPr>
        <p:spPr/>
        <p:txBody>
          <a:bodyPr/>
          <a:lstStyle/>
          <a:p>
            <a:r>
              <a:rPr lang="en-US" dirty="0"/>
              <a:t>R. Garner, DePaul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Reliability: an example</a:t>
            </a:r>
          </a:p>
        </p:txBody>
      </p:sp>
      <p:sp>
        <p:nvSpPr>
          <p:cNvPr id="3" name="Content Placeholder 2"/>
          <p:cNvSpPr>
            <a:spLocks noGrp="1"/>
          </p:cNvSpPr>
          <p:nvPr>
            <p:ph idx="1"/>
          </p:nvPr>
        </p:nvSpPr>
        <p:spPr/>
        <p:txBody>
          <a:bodyPr>
            <a:normAutofit lnSpcReduction="10000"/>
          </a:bodyPr>
          <a:lstStyle/>
          <a:p>
            <a:r>
              <a:rPr lang="en-US" dirty="0"/>
              <a:t>Reliability is actually the easy one! Which procedure seems more reliable?</a:t>
            </a:r>
          </a:p>
          <a:p>
            <a:r>
              <a:rPr lang="en-US" dirty="0"/>
              <a:t>To assess racial equity at a firm, I send in observers with different racial identities and ask their opinions about the racial composition of employees at different levels.</a:t>
            </a:r>
          </a:p>
          <a:p>
            <a:r>
              <a:rPr lang="en-US" dirty="0"/>
              <a:t>I compare the % of employees in a racial category to the % of people with that racial identity in the metropolitan region.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Reliability: second example</a:t>
            </a:r>
          </a:p>
        </p:txBody>
      </p:sp>
      <p:sp>
        <p:nvSpPr>
          <p:cNvPr id="3" name="Content Placeholder 2"/>
          <p:cNvSpPr>
            <a:spLocks noGrp="1"/>
          </p:cNvSpPr>
          <p:nvPr>
            <p:ph idx="1"/>
          </p:nvPr>
        </p:nvSpPr>
        <p:spPr/>
        <p:txBody>
          <a:bodyPr>
            <a:normAutofit fontScale="92500" lnSpcReduction="10000"/>
          </a:bodyPr>
          <a:lstStyle/>
          <a:p>
            <a:r>
              <a:rPr lang="en-US" dirty="0"/>
              <a:t>To define “healthy food” in a reliable way, we organize a focus group for our research team and have a discussion of what foods seem healthy and how different cultures look at this topic.</a:t>
            </a:r>
          </a:p>
          <a:p>
            <a:r>
              <a:rPr lang="en-US" dirty="0"/>
              <a:t>We create a healthiness scale for foods; it includes nutrients, energy (calories), the </a:t>
            </a:r>
            <a:r>
              <a:rPr lang="en-US" dirty="0" err="1"/>
              <a:t>glycemic</a:t>
            </a:r>
            <a:r>
              <a:rPr lang="en-US" dirty="0"/>
              <a:t> index, vitamins, fibers, etc. After the scale is completed, all the research observers are asked to use it for assigning a “health value” to foods they observe being eaten.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Reliability: the pressure for precision</a:t>
            </a:r>
          </a:p>
        </p:txBody>
      </p:sp>
      <p:sp>
        <p:nvSpPr>
          <p:cNvPr id="3" name="Content Placeholder 2"/>
          <p:cNvSpPr>
            <a:spLocks noGrp="1"/>
          </p:cNvSpPr>
          <p:nvPr>
            <p:ph idx="1"/>
          </p:nvPr>
        </p:nvSpPr>
        <p:spPr/>
        <p:txBody>
          <a:bodyPr/>
          <a:lstStyle/>
          <a:p>
            <a:r>
              <a:rPr lang="en-US" dirty="0"/>
              <a:t>These two examples are tricky. They show us how the standard of reliability for operational definitions often pushes us towards quantification and precision and away from more culturally diverse and heuristic procedures.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Validity is even more of a bear!</a:t>
            </a:r>
          </a:p>
        </p:txBody>
      </p:sp>
      <p:sp>
        <p:nvSpPr>
          <p:cNvPr id="3" name="Content Placeholder 2"/>
          <p:cNvSpPr>
            <a:spLocks noGrp="1"/>
          </p:cNvSpPr>
          <p:nvPr>
            <p:ph idx="1"/>
          </p:nvPr>
        </p:nvSpPr>
        <p:spPr/>
        <p:txBody>
          <a:bodyPr/>
          <a:lstStyle/>
          <a:p>
            <a:r>
              <a:rPr lang="en-US" dirty="0"/>
              <a:t>What does it mean to say that an operational variable is valid—that the procedure really captures what we meant by the conceptual variable?</a:t>
            </a:r>
          </a:p>
          <a:p>
            <a:r>
              <a:rPr lang="en-US" dirty="0"/>
              <a:t>Here are three pitfalls in operational definitions’ validity: proxy problems; missing contexts; observer disagreements.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Proxy problems</a:t>
            </a:r>
          </a:p>
        </p:txBody>
      </p:sp>
      <p:sp>
        <p:nvSpPr>
          <p:cNvPr id="3" name="Content Placeholder 2"/>
          <p:cNvSpPr>
            <a:spLocks noGrp="1"/>
          </p:cNvSpPr>
          <p:nvPr>
            <p:ph idx="1"/>
          </p:nvPr>
        </p:nvSpPr>
        <p:spPr/>
        <p:txBody>
          <a:bodyPr>
            <a:normAutofit fontScale="85000" lnSpcReduction="10000"/>
          </a:bodyPr>
          <a:lstStyle/>
          <a:p>
            <a:r>
              <a:rPr lang="en-US" dirty="0"/>
              <a:t>We often use an existing variable that is relatively easy to measure as a proxy for a conceptual variable, but sometimes the two are too “distant” and the precise proxy variable misses the broader concept:</a:t>
            </a:r>
          </a:p>
          <a:p>
            <a:pPr lvl="1"/>
            <a:r>
              <a:rPr lang="en-US" dirty="0"/>
              <a:t>Is an aptitude test score really a good measure of academic ability?</a:t>
            </a:r>
          </a:p>
          <a:p>
            <a:pPr lvl="1"/>
            <a:r>
              <a:rPr lang="en-US" dirty="0"/>
              <a:t>Does the grammar quiz really help us place this student in the correct learning level of the language curriculum?</a:t>
            </a:r>
          </a:p>
          <a:p>
            <a:pPr lvl="1"/>
            <a:r>
              <a:rPr lang="en-US" dirty="0"/>
              <a:t>Is observing ownership of expensive gym shoes and sportswear a good way of </a:t>
            </a:r>
            <a:r>
              <a:rPr lang="en-US" dirty="0" err="1"/>
              <a:t>operationalizing</a:t>
            </a:r>
            <a:r>
              <a:rPr lang="en-US" dirty="0"/>
              <a:t>  the social class of high school kids?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Context problems</a:t>
            </a:r>
          </a:p>
        </p:txBody>
      </p:sp>
      <p:sp>
        <p:nvSpPr>
          <p:cNvPr id="3" name="Content Placeholder 2"/>
          <p:cNvSpPr>
            <a:spLocks noGrp="1"/>
          </p:cNvSpPr>
          <p:nvPr>
            <p:ph idx="1"/>
          </p:nvPr>
        </p:nvSpPr>
        <p:spPr/>
        <p:txBody>
          <a:bodyPr>
            <a:normAutofit fontScale="92500" lnSpcReduction="10000"/>
          </a:bodyPr>
          <a:lstStyle/>
          <a:p>
            <a:r>
              <a:rPr lang="en-US" dirty="0"/>
              <a:t>We decide to use an IQ test to assess the intelligence of children in a remote and poor community where most families are farmers growing crops by traditional methods on small plots of land.</a:t>
            </a:r>
          </a:p>
          <a:p>
            <a:r>
              <a:rPr lang="en-US" dirty="0"/>
              <a:t>We use the results of track and field exercises (high jump, broad jump, 100-meter dash, etc.) to assess girls’ athletic aptitude in a community in which girls carry heavy loads of water and wood, but do not participate in school-based sports.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change</a:t>
            </a:r>
          </a:p>
        </p:txBody>
      </p:sp>
      <p:sp>
        <p:nvSpPr>
          <p:cNvPr id="3" name="Content Placeholder 2"/>
          <p:cNvSpPr>
            <a:spLocks noGrp="1"/>
          </p:cNvSpPr>
          <p:nvPr>
            <p:ph idx="1"/>
          </p:nvPr>
        </p:nvSpPr>
        <p:spPr/>
        <p:txBody>
          <a:bodyPr/>
          <a:lstStyle/>
          <a:p>
            <a:r>
              <a:rPr lang="en-US" dirty="0"/>
              <a:t>Context problems in operational definitions can also show up when social change takes place.</a:t>
            </a:r>
          </a:p>
          <a:p>
            <a:r>
              <a:rPr lang="en-US" dirty="0"/>
              <a:t>For example, we have been talking for decades about “the digital divide”—but observing which side of the divide an individual or a family is on might be different in the 2020s than in the 1980s.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divide</a:t>
            </a:r>
          </a:p>
        </p:txBody>
      </p:sp>
      <p:sp>
        <p:nvSpPr>
          <p:cNvPr id="3" name="Content Placeholder 2"/>
          <p:cNvSpPr>
            <a:spLocks noGrp="1"/>
          </p:cNvSpPr>
          <p:nvPr>
            <p:ph idx="1"/>
          </p:nvPr>
        </p:nvSpPr>
        <p:spPr/>
        <p:txBody>
          <a:bodyPr/>
          <a:lstStyle/>
          <a:p>
            <a:r>
              <a:rPr lang="en-US" dirty="0"/>
              <a:t>How would you decide if an individual (or family) was on the advantaged or the disadvantaged side of the “digital divide”?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Observer disagreements</a:t>
            </a:r>
          </a:p>
        </p:txBody>
      </p:sp>
      <p:sp>
        <p:nvSpPr>
          <p:cNvPr id="3" name="Content Placeholder 2"/>
          <p:cNvSpPr>
            <a:spLocks noGrp="1"/>
          </p:cNvSpPr>
          <p:nvPr>
            <p:ph idx="1"/>
          </p:nvPr>
        </p:nvSpPr>
        <p:spPr/>
        <p:txBody>
          <a:bodyPr/>
          <a:lstStyle/>
          <a:p>
            <a:r>
              <a:rPr lang="en-US" dirty="0"/>
              <a:t>The preceding examples show us how the measurable forms of a variable can be precise and reliable, but might miss cultural meanings and contexts.</a:t>
            </a:r>
          </a:p>
          <a:p>
            <a:r>
              <a:rPr lang="en-US" dirty="0"/>
              <a:t>Observer disagreements reflect the different experiences and “</a:t>
            </a:r>
            <a:r>
              <a:rPr lang="en-US" dirty="0" err="1"/>
              <a:t>positionality</a:t>
            </a:r>
            <a:r>
              <a:rPr lang="en-US" dirty="0"/>
              <a:t>” of the observers.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Operational definitions</a:t>
            </a:r>
          </a:p>
        </p:txBody>
      </p:sp>
      <p:sp>
        <p:nvSpPr>
          <p:cNvPr id="3" name="Content Placeholder 2"/>
          <p:cNvSpPr>
            <a:spLocks noGrp="1"/>
          </p:cNvSpPr>
          <p:nvPr>
            <p:ph idx="1"/>
          </p:nvPr>
        </p:nvSpPr>
        <p:spPr/>
        <p:txBody>
          <a:bodyPr/>
          <a:lstStyle/>
          <a:p>
            <a:r>
              <a:rPr lang="en-US" dirty="0"/>
              <a:t>To sum up the issues: to actually include a variable in research requires going from a conceptual variable to an operational one that we can observe and measure.</a:t>
            </a:r>
          </a:p>
          <a:p>
            <a:r>
              <a:rPr lang="en-US" dirty="0"/>
              <a:t>But finding the right procedure—one that is reliable and valid—can be difficult.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Conceptual variables…</a:t>
            </a:r>
          </a:p>
        </p:txBody>
      </p:sp>
      <p:sp>
        <p:nvSpPr>
          <p:cNvPr id="3" name="Content Placeholder 2"/>
          <p:cNvSpPr>
            <a:spLocks noGrp="1"/>
          </p:cNvSpPr>
          <p:nvPr>
            <p:ph idx="1"/>
          </p:nvPr>
        </p:nvSpPr>
        <p:spPr/>
        <p:txBody>
          <a:bodyPr/>
          <a:lstStyle/>
          <a:p>
            <a:r>
              <a:rPr lang="en-US" dirty="0"/>
              <a:t>We can ask questions about variables that are conceptual. For example:</a:t>
            </a:r>
          </a:p>
          <a:p>
            <a:pPr lvl="1"/>
            <a:r>
              <a:rPr lang="en-US" dirty="0"/>
              <a:t>How </a:t>
            </a:r>
            <a:r>
              <a:rPr lang="en-US" b="1" dirty="0"/>
              <a:t>democratic</a:t>
            </a:r>
            <a:r>
              <a:rPr lang="en-US" dirty="0"/>
              <a:t> are the countries of Latin America?</a:t>
            </a:r>
          </a:p>
          <a:p>
            <a:pPr lvl="1"/>
            <a:r>
              <a:rPr lang="en-US" dirty="0"/>
              <a:t>How </a:t>
            </a:r>
            <a:r>
              <a:rPr lang="en-US" b="1" dirty="0"/>
              <a:t>healthy</a:t>
            </a:r>
            <a:r>
              <a:rPr lang="en-US" dirty="0"/>
              <a:t> are the eating habits of Canadians?</a:t>
            </a:r>
          </a:p>
          <a:p>
            <a:pPr lvl="1"/>
            <a:r>
              <a:rPr lang="en-US" dirty="0"/>
              <a:t>Is there a relationship between firm size and the degree of </a:t>
            </a:r>
            <a:r>
              <a:rPr lang="en-US" b="1" dirty="0"/>
              <a:t>racial equity </a:t>
            </a:r>
            <a:r>
              <a:rPr lang="en-US" dirty="0"/>
              <a:t>in hiring practices?</a:t>
            </a:r>
          </a:p>
          <a:p>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Can we make them operational?</a:t>
            </a:r>
          </a:p>
        </p:txBody>
      </p:sp>
      <p:sp>
        <p:nvSpPr>
          <p:cNvPr id="3" name="Content Placeholder 2"/>
          <p:cNvSpPr>
            <a:spLocks noGrp="1"/>
          </p:cNvSpPr>
          <p:nvPr>
            <p:ph idx="1"/>
          </p:nvPr>
        </p:nvSpPr>
        <p:spPr/>
        <p:txBody>
          <a:bodyPr>
            <a:normAutofit lnSpcReduction="10000"/>
          </a:bodyPr>
          <a:lstStyle/>
          <a:p>
            <a:r>
              <a:rPr lang="en-US" dirty="0"/>
              <a:t>If you look at the variables on the preceding slide, you will see that different people might define these terms differently and get into disagreements about what they mean…</a:t>
            </a:r>
          </a:p>
          <a:p>
            <a:pPr lvl="1"/>
            <a:r>
              <a:rPr lang="en-US" dirty="0"/>
              <a:t>“democratic,” “healthy,” “racial equity.”</a:t>
            </a:r>
          </a:p>
          <a:p>
            <a:r>
              <a:rPr lang="en-US" dirty="0"/>
              <a:t>Can we define these terms by stating an operation of measurement—a procedure—that expresses what we mean in an unambiguous way?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 and measurement</a:t>
            </a:r>
          </a:p>
        </p:txBody>
      </p:sp>
      <p:sp>
        <p:nvSpPr>
          <p:cNvPr id="3" name="Content Placeholder 2"/>
          <p:cNvSpPr>
            <a:spLocks noGrp="1"/>
          </p:cNvSpPr>
          <p:nvPr>
            <p:ph idx="1"/>
          </p:nvPr>
        </p:nvSpPr>
        <p:spPr/>
        <p:txBody>
          <a:bodyPr>
            <a:normAutofit lnSpcReduction="10000"/>
          </a:bodyPr>
          <a:lstStyle/>
          <a:p>
            <a:r>
              <a:rPr lang="en-US" dirty="0"/>
              <a:t>When we observe countries, how do we decide whether or not their political institutions are democratic?</a:t>
            </a:r>
          </a:p>
          <a:p>
            <a:r>
              <a:rPr lang="en-US" dirty="0"/>
              <a:t>How do we know if food is healthy or not?</a:t>
            </a:r>
          </a:p>
          <a:p>
            <a:r>
              <a:rPr lang="en-US" dirty="0"/>
              <a:t>How can we define racial equity in hiring and decide if it is being fulfilled by a company?</a:t>
            </a:r>
          </a:p>
          <a:p>
            <a:r>
              <a:rPr lang="en-US" dirty="0"/>
              <a:t>WHAT ARE THE CRITERIA? WHAT IS THE PROCEDURE—THE OPERATION—THAT ALLOWS US TO DECIDE?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Binary or not?</a:t>
            </a:r>
          </a:p>
        </p:txBody>
      </p:sp>
      <p:sp>
        <p:nvSpPr>
          <p:cNvPr id="3" name="Content Placeholder 2"/>
          <p:cNvSpPr>
            <a:spLocks noGrp="1"/>
          </p:cNvSpPr>
          <p:nvPr>
            <p:ph idx="1"/>
          </p:nvPr>
        </p:nvSpPr>
        <p:spPr/>
        <p:txBody>
          <a:bodyPr/>
          <a:lstStyle/>
          <a:p>
            <a:r>
              <a:rPr lang="en-US" dirty="0"/>
              <a:t>We have to specify whether the variable is a binary (“yes or no”) or a scale with several (or many) points.</a:t>
            </a:r>
          </a:p>
          <a:p>
            <a:r>
              <a:rPr lang="en-US" dirty="0"/>
              <a:t>Some foods might clearly be healthy and others unhealthy, but maybe there are a number of “in-between” foods.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Where does this case fall on the scale and why?</a:t>
            </a:r>
          </a:p>
        </p:txBody>
      </p:sp>
      <p:sp>
        <p:nvSpPr>
          <p:cNvPr id="3" name="Content Placeholder 2"/>
          <p:cNvSpPr>
            <a:spLocks noGrp="1"/>
          </p:cNvSpPr>
          <p:nvPr>
            <p:ph idx="1"/>
          </p:nvPr>
        </p:nvSpPr>
        <p:spPr/>
        <p:txBody>
          <a:bodyPr/>
          <a:lstStyle/>
          <a:p>
            <a:r>
              <a:rPr lang="en-US" dirty="0"/>
              <a:t>What criteria or criterion do we use to place the case on the scale, whether this is a binary scale or a scale with many points?</a:t>
            </a:r>
          </a:p>
          <a:p>
            <a:r>
              <a:rPr lang="en-US" dirty="0"/>
              <a:t>How do I decide if this country is very democratic, somewhat democratic, not democratic at all? What do I look for to answer this question? </a:t>
            </a:r>
            <a:r>
              <a:rPr lang="en-US" b="1" dirty="0"/>
              <a:t>Try to do it!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criteria</a:t>
            </a:r>
          </a:p>
        </p:txBody>
      </p:sp>
      <p:sp>
        <p:nvSpPr>
          <p:cNvPr id="3" name="Content Placeholder 2"/>
          <p:cNvSpPr>
            <a:spLocks noGrp="1"/>
          </p:cNvSpPr>
          <p:nvPr>
            <p:ph idx="1"/>
          </p:nvPr>
        </p:nvSpPr>
        <p:spPr/>
        <p:txBody>
          <a:bodyPr>
            <a:normAutofit fontScale="92500" lnSpcReduction="10000"/>
          </a:bodyPr>
          <a:lstStyle/>
          <a:p>
            <a:r>
              <a:rPr lang="en-US" b="1" dirty="0"/>
              <a:t>In answering the question of the previous slide, you might have listed criteria such as:</a:t>
            </a:r>
          </a:p>
          <a:p>
            <a:pPr lvl="1"/>
            <a:r>
              <a:rPr lang="en-US" dirty="0"/>
              <a:t>More than one party allowed to participate in elections</a:t>
            </a:r>
          </a:p>
          <a:p>
            <a:pPr lvl="1"/>
            <a:r>
              <a:rPr lang="en-US" dirty="0"/>
              <a:t>Parties and candidates can represent a wide range of stands on issues</a:t>
            </a:r>
          </a:p>
          <a:p>
            <a:pPr lvl="1"/>
            <a:r>
              <a:rPr lang="en-US" dirty="0"/>
              <a:t>A free press</a:t>
            </a:r>
          </a:p>
          <a:p>
            <a:pPr lvl="1"/>
            <a:r>
              <a:rPr lang="en-US" dirty="0"/>
              <a:t>Competing parties have a chance of winning—not always the same party in power</a:t>
            </a:r>
          </a:p>
          <a:p>
            <a:pPr lvl="1"/>
            <a:r>
              <a:rPr lang="en-US" dirty="0"/>
              <a:t>Voting rights are broadly defined—“one person, one vote”—with few roadblocks to voting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From criteria to an operational variable</a:t>
            </a:r>
          </a:p>
        </p:txBody>
      </p:sp>
      <p:sp>
        <p:nvSpPr>
          <p:cNvPr id="3" name="Content Placeholder 2"/>
          <p:cNvSpPr>
            <a:spLocks noGrp="1"/>
          </p:cNvSpPr>
          <p:nvPr>
            <p:ph idx="1"/>
          </p:nvPr>
        </p:nvSpPr>
        <p:spPr/>
        <p:txBody>
          <a:bodyPr>
            <a:normAutofit fontScale="92500" lnSpcReduction="10000"/>
          </a:bodyPr>
          <a:lstStyle/>
          <a:p>
            <a:r>
              <a:rPr lang="en-US" dirty="0"/>
              <a:t>Once we have a list of criteria, we might then create a scale for each of these (ranging from definitely present to definitely not present). We can place the scales for all the criteria together in an index. We can weight criteria differently.</a:t>
            </a:r>
          </a:p>
          <a:p>
            <a:r>
              <a:rPr lang="en-US" dirty="0"/>
              <a:t>For each criterion, we might have to spell out how to observe political practices to decide if they meet the criterion—how to go from observations to the conclusion that the criterion was met.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Validity and reliability</a:t>
            </a:r>
          </a:p>
        </p:txBody>
      </p:sp>
      <p:sp>
        <p:nvSpPr>
          <p:cNvPr id="3" name="Content Placeholder 2"/>
          <p:cNvSpPr>
            <a:spLocks noGrp="1"/>
          </p:cNvSpPr>
          <p:nvPr>
            <p:ph idx="1"/>
          </p:nvPr>
        </p:nvSpPr>
        <p:spPr/>
        <p:txBody>
          <a:bodyPr>
            <a:normAutofit fontScale="92500" lnSpcReduction="10000"/>
          </a:bodyPr>
          <a:lstStyle/>
          <a:p>
            <a:r>
              <a:rPr lang="en-US" dirty="0"/>
              <a:t>Operational variables should involve procedures that are valid—so that the measurement procedure matches what we intended the concept to mean.</a:t>
            </a:r>
          </a:p>
          <a:p>
            <a:r>
              <a:rPr lang="en-US" dirty="0"/>
              <a:t>Operational variables should involve reliable procedures, so that different observers (and possibly at different times) will yield the same measurement result. Reliability is closely related to objectivity. This result exists regardless of the position and opinions of the observers.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1187</Words>
  <Application>Microsoft Office PowerPoint</Application>
  <PresentationFormat>On-screen Show (4:3)</PresentationFormat>
  <Paragraphs>66</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Operational Variables, Validity, and Reliability</vt:lpstr>
      <vt:lpstr>Conceptual variables…</vt:lpstr>
      <vt:lpstr>Can we make them operational?</vt:lpstr>
      <vt:lpstr>Observation and measurement</vt:lpstr>
      <vt:lpstr>Binary or not?</vt:lpstr>
      <vt:lpstr>Where does this case fall on the scale and why?</vt:lpstr>
      <vt:lpstr>Examples of criteria</vt:lpstr>
      <vt:lpstr>From criteria to an operational variable</vt:lpstr>
      <vt:lpstr>Validity and reliability</vt:lpstr>
      <vt:lpstr>Reliability: an example</vt:lpstr>
      <vt:lpstr>Reliability: second example</vt:lpstr>
      <vt:lpstr>Reliability: the pressure for precision</vt:lpstr>
      <vt:lpstr>Validity is even more of a bear!</vt:lpstr>
      <vt:lpstr>Proxy problems</vt:lpstr>
      <vt:lpstr>Context problems</vt:lpstr>
      <vt:lpstr>Historical change</vt:lpstr>
      <vt:lpstr>Digital divide</vt:lpstr>
      <vt:lpstr>Observer disagreements</vt:lpstr>
      <vt:lpstr>Operational definitions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Operational variables, validity, and reliability</dc:title>
  <dc:creator>owner</dc:creator>
  <cp:lastModifiedBy>Carli Hansen</cp:lastModifiedBy>
  <cp:revision>9</cp:revision>
  <dcterms:created xsi:type="dcterms:W3CDTF">2022-08-22T01:00:09Z</dcterms:created>
  <dcterms:modified xsi:type="dcterms:W3CDTF">2022-12-06T19:47:13Z</dcterms:modified>
</cp:coreProperties>
</file>